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3" r:id="rId4"/>
    <p:sldId id="266" r:id="rId5"/>
    <p:sldId id="265" r:id="rId6"/>
    <p:sldId id="267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yungjune@LGE r2" initials="a" lastIdx="2" clrIdx="0">
    <p:extLst/>
  </p:cmAuthor>
  <p:cmAuthor id="2" name="rev6" initials="a" lastIdx="3" clrIdx="1">
    <p:extLst>
      <p:ext uri="{19B8F6BF-5375-455C-9EA6-DF929625EA0E}">
        <p15:presenceInfo xmlns:p15="http://schemas.microsoft.com/office/powerpoint/2012/main" userId="rev6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808080"/>
    <a:srgbClr val="008000"/>
    <a:srgbClr val="CC00CC"/>
    <a:srgbClr val="FF8F8F"/>
    <a:srgbClr val="FFCCFF"/>
    <a:srgbClr val="F26300"/>
    <a:srgbClr val="FF6600"/>
    <a:srgbClr val="CC66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0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67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중간 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80000"/>
            <a:ext cx="7772400" cy="1468800"/>
          </a:xfrm>
        </p:spPr>
        <p:txBody>
          <a:bodyPr anchor="ctr">
            <a:normAutofit/>
          </a:bodyPr>
          <a:lstStyle>
            <a:lvl1pPr algn="ctr">
              <a:defRPr sz="3200" baseline="0"/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6782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7" name="Line 14"/>
          <p:cNvSpPr>
            <a:spLocks noChangeShapeType="1"/>
          </p:cNvSpPr>
          <p:nvPr userDrawn="1"/>
        </p:nvSpPr>
        <p:spPr bwMode="auto">
          <a:xfrm>
            <a:off x="0" y="763588"/>
            <a:ext cx="9144000" cy="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8"/>
          <p:cNvSpPr txBox="1">
            <a:spLocks/>
          </p:cNvSpPr>
          <p:nvPr userDrawn="1"/>
        </p:nvSpPr>
        <p:spPr bwMode="auto">
          <a:xfrm>
            <a:off x="8770938" y="0"/>
            <a:ext cx="3873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20000"/>
              </a:spcBef>
              <a:buClr>
                <a:srgbClr val="008000"/>
              </a:buClr>
              <a:buSzPct val="80000"/>
              <a:buFont typeface="Wingdings" panose="05000000000000000000" pitchFamily="2" charset="2"/>
              <a:buChar char="q"/>
              <a:defRPr sz="2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20000"/>
              </a:spcBef>
              <a:buChar char="–"/>
              <a:defRPr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2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  <a:defRPr sz="16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20000"/>
              </a:spcBef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r" eaLnBrk="1" latinLnBrk="0" hangingPunct="1">
              <a:spcBef>
                <a:spcPct val="0"/>
              </a:spcBef>
              <a:buClrTx/>
              <a:buSzTx/>
              <a:buFontTx/>
              <a:buNone/>
            </a:pPr>
            <a:fld id="{54B02C11-47D2-45B4-B0DE-27E05D5DD105}" type="slidenum">
              <a:rPr kumimoji="1" lang="en-US" altLang="ko-KR" sz="1100" b="1">
                <a:solidFill>
                  <a:schemeClr val="tx1"/>
                </a:solidFill>
                <a:latin typeface="Trebuchet MS" panose="020B0603020202020204" pitchFamily="34" charset="0"/>
                <a:ea typeface="굴림" panose="020B0600000101010101" pitchFamily="50" charset="-127"/>
              </a:rPr>
              <a:pPr algn="r" eaLnBrk="1" latinLnBrk="0" hangingPunct="1">
                <a:spcBef>
                  <a:spcPct val="0"/>
                </a:spcBef>
                <a:buClrTx/>
                <a:buSzTx/>
                <a:buFontTx/>
                <a:buNone/>
              </a:pPr>
              <a:t>‹#›</a:t>
            </a:fld>
            <a:endParaRPr kumimoji="1" lang="en-US" altLang="ko-KR" sz="1100" b="1" dirty="0">
              <a:solidFill>
                <a:schemeClr val="tx1"/>
              </a:solidFill>
              <a:latin typeface="Trebuchet MS" panose="020B0603020202020204" pitchFamily="34" charset="0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39797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4"/>
          <p:cNvSpPr>
            <a:spLocks noChangeShapeType="1"/>
          </p:cNvSpPr>
          <p:nvPr userDrawn="1"/>
        </p:nvSpPr>
        <p:spPr bwMode="auto">
          <a:xfrm>
            <a:off x="0" y="763588"/>
            <a:ext cx="9144000" cy="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슬라이드 번호 개체 틀 8"/>
          <p:cNvSpPr txBox="1">
            <a:spLocks/>
          </p:cNvSpPr>
          <p:nvPr userDrawn="1"/>
        </p:nvSpPr>
        <p:spPr bwMode="auto">
          <a:xfrm>
            <a:off x="8770938" y="0"/>
            <a:ext cx="3873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20000"/>
              </a:spcBef>
              <a:buClr>
                <a:srgbClr val="008000"/>
              </a:buClr>
              <a:buSzPct val="80000"/>
              <a:buFont typeface="Wingdings" panose="05000000000000000000" pitchFamily="2" charset="2"/>
              <a:buChar char="q"/>
              <a:defRPr sz="2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20000"/>
              </a:spcBef>
              <a:buChar char="–"/>
              <a:defRPr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2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  <a:defRPr sz="16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20000"/>
              </a:spcBef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400">
                <a:solidFill>
                  <a:srgbClr val="080808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r" eaLnBrk="1" latinLnBrk="0" hangingPunct="1">
              <a:spcBef>
                <a:spcPct val="0"/>
              </a:spcBef>
              <a:buClrTx/>
              <a:buSzTx/>
              <a:buFontTx/>
              <a:buNone/>
            </a:pPr>
            <a:fld id="{54B02C11-47D2-45B4-B0DE-27E05D5DD105}" type="slidenum">
              <a:rPr kumimoji="1" lang="en-US" altLang="ko-KR" sz="1100" b="1">
                <a:solidFill>
                  <a:schemeClr val="tx1"/>
                </a:solidFill>
                <a:latin typeface="Trebuchet MS" panose="020B0603020202020204" pitchFamily="34" charset="0"/>
                <a:ea typeface="굴림" panose="020B0600000101010101" pitchFamily="50" charset="-127"/>
              </a:rPr>
              <a:pPr algn="r" eaLnBrk="1" latinLnBrk="0" hangingPunct="1">
                <a:spcBef>
                  <a:spcPct val="0"/>
                </a:spcBef>
                <a:buClrTx/>
                <a:buSzTx/>
                <a:buFontTx/>
                <a:buNone/>
              </a:pPr>
              <a:t>‹#›</a:t>
            </a:fld>
            <a:endParaRPr kumimoji="1" lang="en-US" altLang="ko-KR" sz="1100" b="1" dirty="0">
              <a:solidFill>
                <a:schemeClr val="tx1"/>
              </a:solidFill>
              <a:latin typeface="Trebuchet MS" panose="020B0603020202020204" pitchFamily="34" charset="0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3217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00" y="115200"/>
            <a:ext cx="9000000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00" y="784800"/>
            <a:ext cx="9000000" cy="560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altLang="ko-KR" dirty="0" smtClean="0"/>
          </a:p>
          <a:p>
            <a:pPr lvl="5"/>
            <a:r>
              <a:rPr lang="ko-KR" altLang="en-US" dirty="0" smtClean="0"/>
              <a:t>여섯째 수준</a:t>
            </a:r>
            <a:endParaRPr lang="en-US" altLang="ko-KR" dirty="0" smtClean="0"/>
          </a:p>
          <a:p>
            <a:pPr lvl="6"/>
            <a:r>
              <a:rPr lang="ko-KR" altLang="en-US" dirty="0" smtClean="0"/>
              <a:t>일곱째 수준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453527"/>
            <a:ext cx="698902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6624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9D003C"/>
          </a:solidFill>
          <a:latin typeface="Calibri" panose="020F0502020204030204" pitchFamily="34" charset="0"/>
          <a:ea typeface="맑은 고딕" panose="020B0503020000020004" pitchFamily="50" charset="-127"/>
          <a:cs typeface="+mj-cs"/>
        </a:defRPr>
      </a:lvl1pPr>
    </p:titleStyle>
    <p:bodyStyle>
      <a:lvl1pPr marL="262800" indent="-2628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SzPct val="80000"/>
        <a:buFont typeface="Wingdings" panose="05000000000000000000" pitchFamily="2" charset="2"/>
        <a:buChar char=""/>
        <a:defRPr sz="2000" b="1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1pPr>
      <a:lvl2pPr marL="475200" indent="-2124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2pPr>
      <a:lvl3pPr marL="7020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Calibri" panose="020F0502020204030204" pitchFamily="34" charset="0"/>
        <a:buChar char="—"/>
        <a:defRPr sz="13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3pPr>
      <a:lvl4pPr marL="9252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SzPct val="90000"/>
        <a:buFont typeface="Wingdings" panose="05000000000000000000" pitchFamily="2" charset="2"/>
        <a:buChar char="Ø"/>
        <a:defRPr sz="12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4pPr>
      <a:lvl5pPr marL="1085400" indent="-2286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Wingdings" panose="05000000000000000000" pitchFamily="2" charset="2"/>
        <a:buChar char="ü"/>
        <a:defRPr sz="1100" kern="1200" baseline="0">
          <a:solidFill>
            <a:schemeClr val="tx1"/>
          </a:solidFill>
          <a:latin typeface="Calibri" panose="020F0502020204030204" pitchFamily="34" charset="0"/>
          <a:ea typeface="맑은 고딕" panose="020B0503020000020004" pitchFamily="50" charset="-127"/>
          <a:cs typeface="+mn-cs"/>
        </a:defRPr>
      </a:lvl5pPr>
      <a:lvl6pPr marL="12240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SzPct val="80000"/>
        <a:buFont typeface="Wingdings" panose="05000000000000000000" pitchFamily="2" charset="2"/>
        <a:buChar char="v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404000" indent="-223200" algn="l" defTabSz="914400" rtl="0" eaLnBrk="1" latinLnBrk="1" hangingPunct="1">
        <a:lnSpc>
          <a:spcPct val="100000"/>
        </a:lnSpc>
        <a:spcBef>
          <a:spcPts val="0"/>
        </a:spcBef>
        <a:spcAft>
          <a:spcPts val="100"/>
        </a:spcAft>
        <a:buClr>
          <a:schemeClr val="tx1"/>
        </a:buClr>
        <a:buFont typeface="Wingdings" panose="05000000000000000000" pitchFamily="2" charset="2"/>
        <a:buChar char="§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047112"/>
            <a:ext cx="7772400" cy="1468800"/>
          </a:xfrm>
        </p:spPr>
        <p:txBody>
          <a:bodyPr/>
          <a:lstStyle/>
          <a:p>
            <a:r>
              <a:rPr lang="en-US" altLang="ko-KR" dirty="0" smtClean="0"/>
              <a:t>Discussion on N3GPP registration </a:t>
            </a:r>
            <a:br>
              <a:rPr lang="en-US" altLang="ko-KR" dirty="0" smtClean="0"/>
            </a:br>
            <a:r>
              <a:rPr lang="en-US" altLang="ko-KR" dirty="0" smtClean="0"/>
              <a:t>from UE point of view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7446" y="83889"/>
            <a:ext cx="6143477" cy="18389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3GPP SA WG 2 </a:t>
            </a:r>
            <a:r>
              <a:rPr lang="en-US" altLang="ko-KR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Meeting#122</a:t>
            </a:r>
            <a:endParaRPr lang="en-US" altLang="ko-KR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s-E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26 - 30 May 2017, San Jose Del Cabo, Mexico</a:t>
            </a:r>
            <a:endParaRPr lang="en-US" altLang="ko-KR" sz="12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endParaRPr lang="en-US" altLang="ko-KR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Source</a:t>
            </a:r>
            <a:r>
              <a:rPr lang="en-US" altLang="ko-KR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		LG Electronics</a:t>
            </a:r>
            <a:endParaRPr lang="en-US" altLang="ko-KR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Title</a:t>
            </a:r>
            <a:r>
              <a:rPr lang="en-US" altLang="ko-KR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		TS 23 502 Discussion on N3GPP registration</a:t>
            </a:r>
            <a:endParaRPr lang="en-US" altLang="ko-KR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Document for:	</a:t>
            </a:r>
            <a:r>
              <a:rPr lang="en-US" altLang="ko-KR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Discussion</a:t>
            </a:r>
            <a:endParaRPr lang="en-US" altLang="ko-KR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Agenda Item:	6.5.10 Non-3GPP access specific functionality and flows</a:t>
            </a:r>
          </a:p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Work Item / Release:	5GS_Ph1 / Rel-15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20044" y="83889"/>
            <a:ext cx="11865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ct val="0"/>
              </a:spcBef>
              <a:spcAft>
                <a:spcPts val="300"/>
              </a:spcAft>
            </a:pPr>
            <a:r>
              <a:rPr lang="en-US" altLang="ko-KR" sz="160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S2-174592</a:t>
            </a:r>
            <a:endParaRPr lang="en-US" altLang="ko-KR" sz="16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685800" y="3348804"/>
            <a:ext cx="7772400" cy="146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9D003C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j-cs"/>
              </a:defRPr>
            </a:lvl1pPr>
          </a:lstStyle>
          <a:p>
            <a:r>
              <a:rPr lang="en-US" altLang="ko-KR" sz="2000" dirty="0" smtClean="0">
                <a:solidFill>
                  <a:srgbClr val="808080"/>
                </a:solidFill>
              </a:rPr>
              <a:t>LG Electronics</a:t>
            </a:r>
            <a:endParaRPr lang="ko-KR" altLang="en-US" sz="2000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17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Candidate solutions – NAS over IKEv2</a:t>
            </a:r>
            <a:endParaRPr lang="ko-KR" altLang="en-US" dirty="0"/>
          </a:p>
        </p:txBody>
      </p:sp>
      <p:sp>
        <p:nvSpPr>
          <p:cNvPr id="7" name="내용 개체 틀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Analysis on re-registration &amp; re-authentication scenario</a:t>
            </a:r>
            <a:endParaRPr lang="ko-KR" altLang="en-US" dirty="0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0564114"/>
              </p:ext>
            </p:extLst>
          </p:nvPr>
        </p:nvGraphicFramePr>
        <p:xfrm>
          <a:off x="3287467" y="1187049"/>
          <a:ext cx="5386293" cy="55642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" name="Visio" r:id="rId3" imgW="10294766" imgH="10633680" progId="Visio.Drawing.11">
                  <p:embed/>
                </p:oleObj>
              </mc:Choice>
              <mc:Fallback>
                <p:oleObj name="Visio" r:id="rId3" imgW="10294766" imgH="1063368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87467" y="1187049"/>
                        <a:ext cx="5386293" cy="55642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설명선 1(테두리 및 강조선) 8"/>
          <p:cNvSpPr/>
          <p:nvPr/>
        </p:nvSpPr>
        <p:spPr>
          <a:xfrm flipH="1">
            <a:off x="71999" y="2243613"/>
            <a:ext cx="3215465" cy="662504"/>
          </a:xfrm>
          <a:prstGeom prst="accentBorderCallout1">
            <a:avLst>
              <a:gd name="adj1" fmla="val 34750"/>
              <a:gd name="adj2" fmla="val -1498"/>
              <a:gd name="adj3" fmla="val 142857"/>
              <a:gd name="adj4" fmla="val -41576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ko-KR" sz="1200" dirty="0" smtClean="0">
                <a:solidFill>
                  <a:schemeClr val="tx1"/>
                </a:solidFill>
              </a:rPr>
              <a:t>According to RFC 7296</a:t>
            </a:r>
          </a:p>
          <a:p>
            <a:pPr algn="just"/>
            <a:r>
              <a:rPr lang="en-US" altLang="ko-KR" sz="1200" dirty="0" smtClean="0">
                <a:solidFill>
                  <a:schemeClr val="tx1"/>
                </a:solidFill>
              </a:rPr>
              <a:t>“without AUTH” means initiator (UE) desires to use EAP before establishing IKE SA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0" name="설명선 1(테두리 및 강조선) 9"/>
          <p:cNvSpPr/>
          <p:nvPr/>
        </p:nvSpPr>
        <p:spPr>
          <a:xfrm flipH="1">
            <a:off x="71993" y="3117662"/>
            <a:ext cx="3215465" cy="1510195"/>
          </a:xfrm>
          <a:prstGeom prst="accentBorderCallout1">
            <a:avLst>
              <a:gd name="adj1" fmla="val 34750"/>
              <a:gd name="adj2" fmla="val -1498"/>
              <a:gd name="adj3" fmla="val 74348"/>
              <a:gd name="adj4" fmla="val -3896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ko-KR" sz="1200" dirty="0">
                <a:solidFill>
                  <a:schemeClr val="tx1"/>
                </a:solidFill>
              </a:rPr>
              <a:t>According to </a:t>
            </a:r>
            <a:r>
              <a:rPr lang="en-US" altLang="ko-KR" sz="1200" dirty="0" smtClean="0">
                <a:solidFill>
                  <a:schemeClr val="tx1"/>
                </a:solidFill>
              </a:rPr>
              <a:t>RFC 7296</a:t>
            </a:r>
            <a:endParaRPr lang="en-US" altLang="ko-KR" sz="1200" dirty="0">
              <a:solidFill>
                <a:schemeClr val="tx1"/>
              </a:solidFill>
            </a:endParaRPr>
          </a:p>
          <a:p>
            <a:pPr algn="just"/>
            <a:r>
              <a:rPr lang="en-US" altLang="ko-KR" sz="1200" dirty="0" smtClean="0">
                <a:solidFill>
                  <a:schemeClr val="tx1"/>
                </a:solidFill>
              </a:rPr>
              <a:t>If responder is willing to use an EAP, it will add EAP payload in the response message. However,  </a:t>
            </a:r>
            <a:r>
              <a:rPr lang="en-US" altLang="ko-KR" sz="1200" b="1" dirty="0" smtClean="0">
                <a:solidFill>
                  <a:srgbClr val="7030A0"/>
                </a:solidFill>
              </a:rPr>
              <a:t>there is no “EAP” payload (Actual “EAP” is in the NAS and it is not visible in IKEv2)</a:t>
            </a:r>
            <a:r>
              <a:rPr lang="en-US" altLang="ko-KR" sz="12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en-US" altLang="ko-KR" sz="1200" dirty="0" smtClean="0">
              <a:solidFill>
                <a:schemeClr val="tx1"/>
              </a:solidFill>
            </a:endParaRPr>
          </a:p>
          <a:p>
            <a:pPr algn="just"/>
            <a:r>
              <a:rPr lang="en-US" altLang="ko-KR" sz="1200" dirty="0" smtClean="0">
                <a:solidFill>
                  <a:schemeClr val="tx1"/>
                </a:solidFill>
              </a:rPr>
              <a:t>Initiator think that responder is not going to use “EAP” so </a:t>
            </a:r>
            <a:r>
              <a:rPr lang="en-US" altLang="ko-KR" sz="1200" b="1" dirty="0" smtClean="0">
                <a:solidFill>
                  <a:srgbClr val="7030A0"/>
                </a:solidFill>
              </a:rPr>
              <a:t>multiple IKE exchange is not possible</a:t>
            </a:r>
            <a:r>
              <a:rPr lang="en-US" altLang="ko-KR" sz="1200" dirty="0" smtClean="0">
                <a:solidFill>
                  <a:schemeClr val="tx1"/>
                </a:solidFill>
              </a:rPr>
              <a:t>.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7" name="내용 개체 틀 3"/>
          <p:cNvSpPr txBox="1">
            <a:spLocks/>
          </p:cNvSpPr>
          <p:nvPr/>
        </p:nvSpPr>
        <p:spPr>
          <a:xfrm>
            <a:off x="34836" y="4723650"/>
            <a:ext cx="3287459" cy="149015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62800" indent="-2628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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1pPr>
            <a:lvl2pPr marL="475200" indent="-2124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2pPr>
            <a:lvl3pPr marL="702000" indent="-2232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Font typeface="Calibri" panose="020F0502020204030204" pitchFamily="34" charset="0"/>
              <a:buChar char="—"/>
              <a:defRPr sz="13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3pPr>
            <a:lvl4pPr marL="925200" indent="-2232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4pPr>
            <a:lvl5pPr marL="1085400" indent="-2286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 sz="11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5pPr>
            <a:lvl6pPr marL="1224000" indent="-2232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v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04000" indent="-2232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/>
              <a:t>This solution is not aligned with RFC 7296 and in order to support this solution, interaction between different layers is required</a:t>
            </a:r>
          </a:p>
          <a:p>
            <a:pPr lvl="1"/>
            <a:r>
              <a:rPr lang="en-US" altLang="ko-KR" sz="1050" dirty="0" smtClean="0"/>
              <a:t>IKEv2 needs to support multiple IKE exchange to support EAP-AKA’ authentication while there is no direct interface between IKE and EAP-AKA’ layer.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594359" y="1598231"/>
            <a:ext cx="815342" cy="158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IKEv2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94359" y="1440251"/>
            <a:ext cx="815342" cy="158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NAS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94359" y="1281798"/>
            <a:ext cx="815342" cy="158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EAP-AKA’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9751" y="1713977"/>
            <a:ext cx="1424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Protocol stack in UE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19260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Candidate solutions – NAS over IKEv2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Possible </a:t>
            </a:r>
            <a:r>
              <a:rPr lang="en-US" altLang="ko-KR" dirty="0"/>
              <a:t>solution </a:t>
            </a:r>
            <a:r>
              <a:rPr lang="en-US" altLang="ko-KR" dirty="0" smtClean="0"/>
              <a:t>to minimize impact in re-registration </a:t>
            </a:r>
            <a:r>
              <a:rPr lang="en-US" altLang="ko-KR" dirty="0"/>
              <a:t>&amp; re-authentication </a:t>
            </a:r>
            <a:r>
              <a:rPr lang="en-US" altLang="ko-KR" dirty="0" smtClean="0"/>
              <a:t>scenario</a:t>
            </a:r>
            <a:endParaRPr lang="ko-KR" altLang="en-US" dirty="0"/>
          </a:p>
        </p:txBody>
      </p:sp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957797"/>
              </p:ext>
            </p:extLst>
          </p:nvPr>
        </p:nvGraphicFramePr>
        <p:xfrm>
          <a:off x="3287467" y="1187049"/>
          <a:ext cx="5386293" cy="55642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1" name="Visio" r:id="rId3" imgW="10294766" imgH="10633680" progId="Visio.Drawing.11">
                  <p:embed/>
                </p:oleObj>
              </mc:Choice>
              <mc:Fallback>
                <p:oleObj name="Visio" r:id="rId3" imgW="10294766" imgH="1063368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87467" y="1187049"/>
                        <a:ext cx="5386293" cy="55642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설명선 1(테두리 및 강조선) 5"/>
          <p:cNvSpPr/>
          <p:nvPr/>
        </p:nvSpPr>
        <p:spPr>
          <a:xfrm flipH="1">
            <a:off x="71992" y="3260707"/>
            <a:ext cx="3215465" cy="543533"/>
          </a:xfrm>
          <a:prstGeom prst="accentBorderCallout1">
            <a:avLst>
              <a:gd name="adj1" fmla="val 34750"/>
              <a:gd name="adj2" fmla="val -1498"/>
              <a:gd name="adj3" fmla="val 149266"/>
              <a:gd name="adj4" fmla="val -9150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ko-KR" sz="1200" dirty="0" smtClean="0">
                <a:solidFill>
                  <a:schemeClr val="tx1"/>
                </a:solidFill>
              </a:rPr>
              <a:t>AMF duplicate EAP-AKA/Challenge and includes it both in NAS &amp; N2 message.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8" name="설명선 1(테두리 및 강조선) 7"/>
          <p:cNvSpPr/>
          <p:nvPr/>
        </p:nvSpPr>
        <p:spPr>
          <a:xfrm flipH="1">
            <a:off x="71992" y="3969198"/>
            <a:ext cx="3215465" cy="543533"/>
          </a:xfrm>
          <a:prstGeom prst="accentBorderCallout1">
            <a:avLst>
              <a:gd name="adj1" fmla="val 34750"/>
              <a:gd name="adj2" fmla="val -1498"/>
              <a:gd name="adj3" fmla="val 72360"/>
              <a:gd name="adj4" fmla="val -31382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ko-KR" sz="1200" dirty="0" smtClean="0">
                <a:solidFill>
                  <a:schemeClr val="tx1"/>
                </a:solidFill>
              </a:rPr>
              <a:t>N3IWF includes EAP-AKA/Challenge in IKEv2 signalling.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9" name="설명선 1(테두리 및 강조선) 8"/>
          <p:cNvSpPr/>
          <p:nvPr/>
        </p:nvSpPr>
        <p:spPr>
          <a:xfrm flipH="1">
            <a:off x="71991" y="4683673"/>
            <a:ext cx="3215465" cy="543533"/>
          </a:xfrm>
          <a:prstGeom prst="accentBorderCallout1">
            <a:avLst>
              <a:gd name="adj1" fmla="val 34750"/>
              <a:gd name="adj2" fmla="val -1498"/>
              <a:gd name="adj3" fmla="val 23292"/>
              <a:gd name="adj4" fmla="val -34463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ko-KR" sz="1200" dirty="0" smtClean="0">
                <a:solidFill>
                  <a:schemeClr val="tx1"/>
                </a:solidFill>
              </a:rPr>
              <a:t>UE includes EAP-AKA/Challenge in NAS and IKEv2 signalling.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0" name="내용 개체 틀 3"/>
          <p:cNvSpPr txBox="1">
            <a:spLocks/>
          </p:cNvSpPr>
          <p:nvPr/>
        </p:nvSpPr>
        <p:spPr>
          <a:xfrm>
            <a:off x="34836" y="5257050"/>
            <a:ext cx="3287459" cy="130805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62800" indent="-2628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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1pPr>
            <a:lvl2pPr marL="475200" indent="-2124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2pPr>
            <a:lvl3pPr marL="702000" indent="-2232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Font typeface="Calibri" panose="020F0502020204030204" pitchFamily="34" charset="0"/>
              <a:buChar char="—"/>
              <a:defRPr sz="13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3pPr>
            <a:lvl4pPr marL="925200" indent="-2232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4pPr>
            <a:lvl5pPr marL="1085400" indent="-2286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 sz="11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5pPr>
            <a:lvl6pPr marL="1224000" indent="-2232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v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04000" indent="-2232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/>
              <a:t>UE performs same authentication in each layer (i.e. IKEv2 &amp; EAP-AKA’)</a:t>
            </a:r>
          </a:p>
          <a:p>
            <a:r>
              <a:rPr lang="en-US" altLang="ko-KR" sz="1200" dirty="0" smtClean="0">
                <a:solidFill>
                  <a:srgbClr val="7030A0"/>
                </a:solidFill>
              </a:rPr>
              <a:t>Is there an issue to duplicate EAP-AKA/Challenge message in the AMF/SEAF?</a:t>
            </a:r>
          </a:p>
          <a:p>
            <a:pPr lvl="1"/>
            <a:r>
              <a:rPr lang="en-US" altLang="ko-KR" sz="1100" dirty="0"/>
              <a:t>Not sure whether this is acceptable from security point of view</a:t>
            </a:r>
          </a:p>
          <a:p>
            <a:pPr lvl="1"/>
            <a:endParaRPr lang="en-US" altLang="ko-KR" sz="650" dirty="0"/>
          </a:p>
        </p:txBody>
      </p:sp>
    </p:spTree>
    <p:extLst>
      <p:ext uri="{BB962C8B-B14F-4D97-AF65-F5344CB8AC3E}">
        <p14:creationId xmlns:p14="http://schemas.microsoft.com/office/powerpoint/2010/main" val="43298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Candidate solutions – NAS over IKEv2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Analysis on re-registration </a:t>
            </a:r>
            <a:r>
              <a:rPr lang="en-US" altLang="ko-KR" dirty="0"/>
              <a:t>&amp; </a:t>
            </a:r>
            <a:r>
              <a:rPr lang="en-US" altLang="ko-KR" dirty="0" smtClean="0"/>
              <a:t>identity </a:t>
            </a:r>
            <a:r>
              <a:rPr lang="en-US" altLang="ko-KR" dirty="0"/>
              <a:t>request without </a:t>
            </a:r>
            <a:r>
              <a:rPr lang="en-US" altLang="ko-KR" dirty="0" smtClean="0"/>
              <a:t>re-authentication scenario</a:t>
            </a:r>
          </a:p>
          <a:p>
            <a:pPr lvl="1"/>
            <a:r>
              <a:rPr lang="en-US" altLang="ko-KR" dirty="0" smtClean="0"/>
              <a:t>Is this valid scenario?</a:t>
            </a:r>
            <a:endParaRPr lang="ko-KR" altLang="en-US" dirty="0"/>
          </a:p>
        </p:txBody>
      </p:sp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349231"/>
              </p:ext>
            </p:extLst>
          </p:nvPr>
        </p:nvGraphicFramePr>
        <p:xfrm>
          <a:off x="3120433" y="1135448"/>
          <a:ext cx="5887742" cy="5612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1" name="Visio" r:id="rId3" imgW="10294766" imgH="9808830" progId="Visio.Drawing.11">
                  <p:embed/>
                </p:oleObj>
              </mc:Choice>
              <mc:Fallback>
                <p:oleObj name="Visio" r:id="rId3" imgW="10294766" imgH="980883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20433" y="1135448"/>
                        <a:ext cx="5887742" cy="56122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설명선 1(테두리 및 강조선) 5"/>
          <p:cNvSpPr/>
          <p:nvPr/>
        </p:nvSpPr>
        <p:spPr>
          <a:xfrm flipH="1">
            <a:off x="71999" y="2583477"/>
            <a:ext cx="3215465" cy="662504"/>
          </a:xfrm>
          <a:prstGeom prst="accentBorderCallout1">
            <a:avLst>
              <a:gd name="adj1" fmla="val 34750"/>
              <a:gd name="adj2" fmla="val -1498"/>
              <a:gd name="adj3" fmla="val 142857"/>
              <a:gd name="adj4" fmla="val -41576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ko-KR" sz="1200" dirty="0" smtClean="0">
                <a:solidFill>
                  <a:schemeClr val="tx1"/>
                </a:solidFill>
              </a:rPr>
              <a:t>According to RFC 7296</a:t>
            </a:r>
          </a:p>
          <a:p>
            <a:pPr algn="just"/>
            <a:r>
              <a:rPr lang="en-US" altLang="ko-KR" sz="1200" dirty="0" smtClean="0">
                <a:solidFill>
                  <a:schemeClr val="tx1"/>
                </a:solidFill>
              </a:rPr>
              <a:t>“without AUTH” means initiator (UE) desires to use EAP before establishing IKE SA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" name="설명선 1(테두리 및 강조선) 6"/>
          <p:cNvSpPr/>
          <p:nvPr/>
        </p:nvSpPr>
        <p:spPr>
          <a:xfrm flipH="1">
            <a:off x="71997" y="3784983"/>
            <a:ext cx="3215465" cy="576624"/>
          </a:xfrm>
          <a:prstGeom prst="accentBorderCallout1">
            <a:avLst>
              <a:gd name="adj1" fmla="val 34750"/>
              <a:gd name="adj2" fmla="val -1498"/>
              <a:gd name="adj3" fmla="val 142857"/>
              <a:gd name="adj4" fmla="val -41576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ko-KR" sz="1200" dirty="0">
                <a:solidFill>
                  <a:schemeClr val="tx1"/>
                </a:solidFill>
              </a:rPr>
              <a:t>EAP authentication is triggered in </a:t>
            </a:r>
            <a:r>
              <a:rPr lang="en-US" altLang="ko-KR" sz="1200" dirty="0" smtClean="0">
                <a:solidFill>
                  <a:schemeClr val="tx1"/>
                </a:solidFill>
              </a:rPr>
              <a:t>IKEv2 </a:t>
            </a:r>
            <a:r>
              <a:rPr lang="en-US" altLang="ko-KR" sz="1200" dirty="0">
                <a:solidFill>
                  <a:schemeClr val="tx1"/>
                </a:solidFill>
              </a:rPr>
              <a:t>but </a:t>
            </a:r>
            <a:r>
              <a:rPr lang="en-US" altLang="ko-KR" sz="1200" b="1" dirty="0" smtClean="0">
                <a:solidFill>
                  <a:srgbClr val="7030A0"/>
                </a:solidFill>
              </a:rPr>
              <a:t>UE doesn’t </a:t>
            </a:r>
            <a:r>
              <a:rPr lang="en-US" altLang="ko-KR" sz="1200" b="1" dirty="0">
                <a:solidFill>
                  <a:srgbClr val="7030A0"/>
                </a:solidFill>
              </a:rPr>
              <a:t>receive any EAP payload or </a:t>
            </a:r>
            <a:r>
              <a:rPr lang="en-US" altLang="ko-KR" sz="1200" b="1" dirty="0" smtClean="0">
                <a:solidFill>
                  <a:srgbClr val="7030A0"/>
                </a:solidFill>
              </a:rPr>
              <a:t>EAP error message</a:t>
            </a:r>
            <a:endParaRPr lang="en-US" altLang="ko-KR" sz="1200" b="1" dirty="0">
              <a:solidFill>
                <a:srgbClr val="7030A0"/>
              </a:solidFill>
            </a:endParaRPr>
          </a:p>
        </p:txBody>
      </p:sp>
      <p:sp>
        <p:nvSpPr>
          <p:cNvPr id="8" name="내용 개체 틀 3"/>
          <p:cNvSpPr txBox="1">
            <a:spLocks/>
          </p:cNvSpPr>
          <p:nvPr/>
        </p:nvSpPr>
        <p:spPr>
          <a:xfrm>
            <a:off x="34836" y="4431666"/>
            <a:ext cx="3287459" cy="130805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62800" indent="-2628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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1pPr>
            <a:lvl2pPr marL="475200" indent="-2124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2pPr>
            <a:lvl3pPr marL="702000" indent="-2232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Font typeface="Calibri" panose="020F0502020204030204" pitchFamily="34" charset="0"/>
              <a:buChar char="—"/>
              <a:defRPr sz="13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3pPr>
            <a:lvl4pPr marL="925200" indent="-2232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4pPr>
            <a:lvl5pPr marL="1085400" indent="-2286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 sz="11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5pPr>
            <a:lvl6pPr marL="1224000" indent="-2232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v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04000" indent="-2232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/>
              <a:t>This solution is not aligned with RFC 7296 </a:t>
            </a:r>
            <a:endParaRPr lang="en-US" altLang="ko-KR" sz="1200" dirty="0" smtClean="0"/>
          </a:p>
          <a:p>
            <a:r>
              <a:rPr lang="en-US" altLang="ko-KR" sz="1200" dirty="0" smtClean="0">
                <a:solidFill>
                  <a:srgbClr val="7030A0"/>
                </a:solidFill>
              </a:rPr>
              <a:t>Is it possible N3IWK generates EAP-Success message without any interaction with SEAF/AUSF?</a:t>
            </a:r>
          </a:p>
          <a:p>
            <a:pPr lvl="1"/>
            <a:r>
              <a:rPr lang="en-US" altLang="ko-KR" sz="1100" dirty="0" smtClean="0"/>
              <a:t>Not sure whether this is acceptable from security point of view</a:t>
            </a:r>
          </a:p>
          <a:p>
            <a:pPr lvl="1"/>
            <a:endParaRPr lang="en-US" altLang="ko-KR" sz="650" dirty="0"/>
          </a:p>
        </p:txBody>
      </p:sp>
    </p:spTree>
    <p:extLst>
      <p:ext uri="{BB962C8B-B14F-4D97-AF65-F5344CB8AC3E}">
        <p14:creationId xmlns:p14="http://schemas.microsoft.com/office/powerpoint/2010/main" val="2624355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Candidate solutions – NAS over </a:t>
            </a:r>
            <a:r>
              <a:rPr lang="en-US" altLang="ko-KR" dirty="0" smtClean="0"/>
              <a:t>EAP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Analysis on re-registration </a:t>
            </a:r>
            <a:r>
              <a:rPr lang="en-US" altLang="ko-KR" dirty="0"/>
              <a:t>&amp; </a:t>
            </a:r>
            <a:r>
              <a:rPr lang="en-US" altLang="ko-KR" dirty="0" smtClean="0"/>
              <a:t>re-authentication </a:t>
            </a:r>
            <a:r>
              <a:rPr lang="en-US" altLang="ko-KR" dirty="0"/>
              <a:t>scenario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9" name="내용 개체 틀 3"/>
          <p:cNvSpPr txBox="1">
            <a:spLocks/>
          </p:cNvSpPr>
          <p:nvPr/>
        </p:nvSpPr>
        <p:spPr>
          <a:xfrm>
            <a:off x="34836" y="5216926"/>
            <a:ext cx="3287459" cy="159530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62800" indent="-2628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"/>
              <a:defRPr sz="2000" b="1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1pPr>
            <a:lvl2pPr marL="475200" indent="-2124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2pPr>
            <a:lvl3pPr marL="702000" indent="-2232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Font typeface="Calibri" panose="020F0502020204030204" pitchFamily="34" charset="0"/>
              <a:buChar char="—"/>
              <a:defRPr sz="13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3pPr>
            <a:lvl4pPr marL="925200" indent="-2232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  <a:defRPr sz="12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4pPr>
            <a:lvl5pPr marL="1085400" indent="-2286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Font typeface="Wingdings" panose="05000000000000000000" pitchFamily="2" charset="2"/>
              <a:buChar char="ü"/>
              <a:defRPr sz="1100" kern="1200" baseline="0">
                <a:solidFill>
                  <a:schemeClr val="tx1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+mn-cs"/>
              </a:defRPr>
            </a:lvl5pPr>
            <a:lvl6pPr marL="1224000" indent="-2232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v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04000" indent="-22320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100" dirty="0"/>
              <a:t>This solution is not aligned with RFC 7296 and in order to support this solution, interaction between different layers is required</a:t>
            </a:r>
          </a:p>
          <a:p>
            <a:pPr lvl="1"/>
            <a:r>
              <a:rPr lang="en-US" altLang="ko-KR" sz="1000" b="1" dirty="0" smtClean="0">
                <a:solidFill>
                  <a:srgbClr val="7030A0"/>
                </a:solidFill>
              </a:rPr>
              <a:t>Security key needs to be changed with a shared key from EAP-AKA’ when Child SA is established </a:t>
            </a:r>
            <a:r>
              <a:rPr lang="en-US" altLang="ko-KR" sz="1000" dirty="0" smtClean="0"/>
              <a:t>while RFC mandates to use security key from EAP-5G</a:t>
            </a:r>
          </a:p>
          <a:p>
            <a:pPr lvl="1"/>
            <a:r>
              <a:rPr lang="en-US" altLang="ko-KR" sz="1000" dirty="0" smtClean="0"/>
              <a:t>Not sure whether this is acceptable from security point of view</a:t>
            </a:r>
            <a:endParaRPr lang="en-US" altLang="ko-KR" sz="1000" dirty="0"/>
          </a:p>
        </p:txBody>
      </p:sp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9373964"/>
              </p:ext>
            </p:extLst>
          </p:nvPr>
        </p:nvGraphicFramePr>
        <p:xfrm>
          <a:off x="3827780" y="1138565"/>
          <a:ext cx="4630420" cy="5671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4" name="Visio" r:id="rId3" imgW="10297738" imgH="12616830" progId="Visio.Drawing.11">
                  <p:embed/>
                </p:oleObj>
              </mc:Choice>
              <mc:Fallback>
                <p:oleObj name="Visio" r:id="rId3" imgW="10297738" imgH="1261683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27780" y="1138565"/>
                        <a:ext cx="4630420" cy="5671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설명선 1(테두리 및 강조선) 5"/>
          <p:cNvSpPr/>
          <p:nvPr/>
        </p:nvSpPr>
        <p:spPr>
          <a:xfrm flipH="1">
            <a:off x="71988" y="3122937"/>
            <a:ext cx="3215465" cy="2064057"/>
          </a:xfrm>
          <a:prstGeom prst="accentBorderCallout1">
            <a:avLst>
              <a:gd name="adj1" fmla="val 34750"/>
              <a:gd name="adj2" fmla="val -1498"/>
              <a:gd name="adj3" fmla="val 138306"/>
              <a:gd name="adj4" fmla="val -4024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ko-KR" sz="1100" dirty="0">
                <a:solidFill>
                  <a:schemeClr val="tx1"/>
                </a:solidFill>
              </a:rPr>
              <a:t>According to </a:t>
            </a:r>
            <a:r>
              <a:rPr lang="en-US" altLang="ko-KR" sz="1100" dirty="0" smtClean="0">
                <a:solidFill>
                  <a:schemeClr val="tx1"/>
                </a:solidFill>
              </a:rPr>
              <a:t>RFC 7296</a:t>
            </a:r>
            <a:endParaRPr lang="en-US" altLang="ko-KR" sz="1100" dirty="0">
              <a:solidFill>
                <a:schemeClr val="tx1"/>
              </a:solidFill>
            </a:endParaRPr>
          </a:p>
          <a:p>
            <a:pPr algn="just"/>
            <a:r>
              <a:rPr lang="en-US" altLang="ko-KR" sz="1100" dirty="0" smtClean="0">
                <a:solidFill>
                  <a:schemeClr val="tx1"/>
                </a:solidFill>
              </a:rPr>
              <a:t>When EAP is used with IKEv2, a shared key from EAP authentication MUST be used to generate AUTH payload.</a:t>
            </a:r>
          </a:p>
          <a:p>
            <a:pPr algn="just"/>
            <a:endParaRPr lang="en-US" altLang="ko-KR" sz="1100" dirty="0" smtClean="0">
              <a:solidFill>
                <a:schemeClr val="tx1"/>
              </a:solidFill>
            </a:endParaRPr>
          </a:p>
          <a:p>
            <a:pPr algn="just"/>
            <a:r>
              <a:rPr lang="en-US" altLang="ko-KR" sz="1100" dirty="0" smtClean="0">
                <a:solidFill>
                  <a:schemeClr val="tx1"/>
                </a:solidFill>
              </a:rPr>
              <a:t>In this solution, IKEv2 is interact with EAP-5G to support multiple IKE exchange. So </a:t>
            </a:r>
            <a:r>
              <a:rPr lang="en-US" altLang="ko-KR" sz="1100" b="1" dirty="0" smtClean="0">
                <a:solidFill>
                  <a:srgbClr val="7030A0"/>
                </a:solidFill>
              </a:rPr>
              <a:t>a shared key (from result of EAP-5G authentication) MUST be used for Child SA creation</a:t>
            </a:r>
            <a:r>
              <a:rPr lang="en-US" altLang="ko-KR" sz="1100" dirty="0" smtClean="0">
                <a:solidFill>
                  <a:schemeClr val="tx1"/>
                </a:solidFill>
              </a:rPr>
              <a:t>. </a:t>
            </a:r>
          </a:p>
          <a:p>
            <a:pPr algn="just"/>
            <a:r>
              <a:rPr lang="en-US" altLang="ko-KR" sz="1100" dirty="0" smtClean="0">
                <a:solidFill>
                  <a:schemeClr val="tx1"/>
                </a:solidFill>
              </a:rPr>
              <a:t>However, this solution proposes to use a shared key from EAP-AKA’ authentication when child SA is established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8" name="설명선 1(테두리 및 강조선) 7"/>
          <p:cNvSpPr/>
          <p:nvPr/>
        </p:nvSpPr>
        <p:spPr>
          <a:xfrm flipH="1">
            <a:off x="71985" y="2035630"/>
            <a:ext cx="3215465" cy="912669"/>
          </a:xfrm>
          <a:prstGeom prst="accentBorderCallout1">
            <a:avLst>
              <a:gd name="adj1" fmla="val 34750"/>
              <a:gd name="adj2" fmla="val -1498"/>
              <a:gd name="adj3" fmla="val 6386"/>
              <a:gd name="adj4" fmla="val -32496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ko-KR" sz="1100" dirty="0" smtClean="0">
                <a:solidFill>
                  <a:schemeClr val="tx1"/>
                </a:solidFill>
              </a:rPr>
              <a:t>EAP-5G is used for multiple IKE message exchange</a:t>
            </a:r>
          </a:p>
          <a:p>
            <a:pPr algn="just"/>
            <a:endParaRPr lang="en-US" altLang="ko-KR" sz="1100" dirty="0" smtClean="0">
              <a:solidFill>
                <a:schemeClr val="tx1"/>
              </a:solidFill>
            </a:endParaRPr>
          </a:p>
          <a:p>
            <a:pPr algn="just"/>
            <a:r>
              <a:rPr lang="en-US" altLang="ko-KR" sz="1100" b="1" dirty="0" smtClean="0">
                <a:solidFill>
                  <a:srgbClr val="7030A0"/>
                </a:solidFill>
              </a:rPr>
              <a:t>EAP-AKA’ in NAS message</a:t>
            </a:r>
            <a:r>
              <a:rPr lang="en-US" altLang="ko-KR" sz="1100" dirty="0" smtClean="0">
                <a:solidFill>
                  <a:schemeClr val="tx1"/>
                </a:solidFill>
              </a:rPr>
              <a:t> is used for authentication between UE and AUSF and it </a:t>
            </a:r>
            <a:r>
              <a:rPr lang="en-US" altLang="ko-KR" sz="1100" b="1" dirty="0" smtClean="0">
                <a:solidFill>
                  <a:srgbClr val="7030A0"/>
                </a:solidFill>
              </a:rPr>
              <a:t>is transparent to N3IWF and IKE layer</a:t>
            </a:r>
            <a:endParaRPr lang="ko-KR" altLang="en-US" sz="1100" b="1" dirty="0">
              <a:solidFill>
                <a:srgbClr val="7030A0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24839" y="1469398"/>
            <a:ext cx="815342" cy="158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EAP-5G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624839" y="1311418"/>
            <a:ext cx="815342" cy="158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NAS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24839" y="1152965"/>
            <a:ext cx="815342" cy="158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EAP-AKA’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624839" y="1627378"/>
            <a:ext cx="815342" cy="158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1"/>
                </a:solidFill>
              </a:rPr>
              <a:t>IKEv2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9751" y="1754437"/>
            <a:ext cx="1424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Protocol stack in UE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51767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At </a:t>
            </a:r>
            <a:r>
              <a:rPr lang="en-US" altLang="ko-KR" dirty="0"/>
              <a:t>this </a:t>
            </a:r>
            <a:r>
              <a:rPr lang="en-US" altLang="ko-KR" dirty="0" smtClean="0"/>
              <a:t>stage, no strong view which solution is better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However, we prefer minimizing UE &amp; RFC impact. So we propose that</a:t>
            </a:r>
          </a:p>
          <a:p>
            <a:pPr lvl="1"/>
            <a:r>
              <a:rPr lang="en-US" altLang="ko-KR" dirty="0" smtClean="0"/>
              <a:t>If NAS over IKEv2 is applied</a:t>
            </a:r>
          </a:p>
          <a:p>
            <a:pPr lvl="2"/>
            <a:r>
              <a:rPr lang="en-US" altLang="ko-KR" dirty="0" smtClean="0"/>
              <a:t>Network provides EAP message in IKEv2 signalling by duplicating (in the AMF) or generating (in the N3IWF) EAP messages or;</a:t>
            </a:r>
          </a:p>
          <a:p>
            <a:pPr lvl="2"/>
            <a:r>
              <a:rPr lang="en-US" altLang="ko-KR" dirty="0" smtClean="0"/>
              <a:t>Find any other solutions</a:t>
            </a:r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r>
              <a:rPr lang="en-US" altLang="ko-KR" dirty="0" smtClean="0"/>
              <a:t>If NAS over EAP is applied</a:t>
            </a:r>
          </a:p>
          <a:p>
            <a:pPr lvl="2"/>
            <a:r>
              <a:rPr lang="en-US" altLang="ko-KR" dirty="0" smtClean="0"/>
              <a:t>Find a solution that a security key of EAP-AKA’ authentication is used to establish Child SAs without any changes of RFC 7296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37485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10722</TotalTime>
  <Words>634</Words>
  <Application>Microsoft Office PowerPoint</Application>
  <PresentationFormat>화면 슬라이드 쇼(4:3)</PresentationFormat>
  <Paragraphs>70</Paragraphs>
  <Slides>6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굴림</vt:lpstr>
      <vt:lpstr>맑은 고딕</vt:lpstr>
      <vt:lpstr>Arial</vt:lpstr>
      <vt:lpstr>Calibri</vt:lpstr>
      <vt:lpstr>Trebuchet MS</vt:lpstr>
      <vt:lpstr>Wingdings</vt:lpstr>
      <vt:lpstr>Office 테마</vt:lpstr>
      <vt:lpstr>Visio</vt:lpstr>
      <vt:lpstr>Discussion on N3GPP registration  from UE point of view</vt:lpstr>
      <vt:lpstr>Candidate solutions – NAS over IKEv2</vt:lpstr>
      <vt:lpstr>Candidate solutions – NAS over IKEv2</vt:lpstr>
      <vt:lpstr>Candidate solutions – NAS over IKEv2</vt:lpstr>
      <vt:lpstr>Candidate solutions – NAS over EAP</vt:lpstr>
      <vt:lpstr>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Myungjune@LGE r5</dc:creator>
  <cp:lastModifiedBy>Myungjune@LGE</cp:lastModifiedBy>
  <cp:revision>1626</cp:revision>
  <dcterms:created xsi:type="dcterms:W3CDTF">2016-09-05T08:05:08Z</dcterms:created>
  <dcterms:modified xsi:type="dcterms:W3CDTF">2017-06-20T08:52:28Z</dcterms:modified>
</cp:coreProperties>
</file>